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E481590-EA60-413E-908E-E2F524EC5A63}">
  <a:tblStyle styleId="{5E481590-EA60-413E-908E-E2F524EC5A6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6" name="Shape 86"/>
        <p:cNvGrpSpPr/>
        <p:nvPr/>
      </p:nvGrpSpPr>
      <p:grpSpPr>
        <a:xfrm>
          <a:off x="0" y="0"/>
          <a:ext cx="0" cy="0"/>
          <a:chOff x="0" y="0"/>
          <a:chExt cx="0" cy="0"/>
        </a:xfrm>
      </p:grpSpPr>
      <p:sp>
        <p:nvSpPr>
          <p:cNvPr id="87" name="Google Shape;8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opencv.org/3.0-beta/doc/py_tutorials/py_feature2d/py_surf_intro/py_surf_intro.html#surf" TargetMode="External"/><Relationship Id="rId4" Type="http://schemas.openxmlformats.org/officeDocument/2006/relationships/hyperlink" Target="https://docs.opencv.org/3.0-beta/doc/py_tutorials/py_feature2d/py_orb/py_orb.html#orb" TargetMode="External"/><Relationship Id="rId5" Type="http://schemas.openxmlformats.org/officeDocument/2006/relationships/hyperlink" Target="https://docs.opencv.org/3.0-beta/doc/py_tutorials/py_feature2d/py_sift_intro/py_sift_intro.html#sift-intro" TargetMode="External"/><Relationship Id="rId6" Type="http://schemas.openxmlformats.org/officeDocument/2006/relationships/hyperlink" Target="https://docs.opencv.org/3.0-beta/doc/py_tutorials/py_feature2d/py_brief/py_brief.html#brief" TargetMode="External"/><Relationship Id="rId7" Type="http://schemas.openxmlformats.org/officeDocument/2006/relationships/hyperlink" Target="https://en.wikipedia.org/wiki/Image_gradien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5" name="Shape 95"/>
        <p:cNvGrpSpPr/>
        <p:nvPr/>
      </p:nvGrpSpPr>
      <p:grpSpPr>
        <a:xfrm>
          <a:off x="0" y="0"/>
          <a:ext cx="0" cy="0"/>
          <a:chOff x="0" y="0"/>
          <a:chExt cx="0" cy="0"/>
        </a:xfrm>
      </p:grpSpPr>
      <p:sp>
        <p:nvSpPr>
          <p:cNvPr id="96" name="Google Shape;96;p1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 name="Google Shape;97;p15"/>
          <p:cNvSpPr txBox="1"/>
          <p:nvPr>
            <p:ph type="ctrTitle"/>
          </p:nvPr>
        </p:nvSpPr>
        <p:spPr>
          <a:xfrm>
            <a:off x="838199" y="4525347"/>
            <a:ext cx="6801321" cy="173736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6000"/>
              <a:buFont typeface="Calibri"/>
              <a:buNone/>
            </a:pPr>
            <a:r>
              <a:rPr lang="en-US"/>
              <a:t>COEN 345</a:t>
            </a:r>
            <a:br>
              <a:rPr lang="en-US"/>
            </a:br>
            <a:r>
              <a:rPr lang="en-US"/>
              <a:t>Image Search Engine </a:t>
            </a:r>
            <a:endParaRPr/>
          </a:p>
        </p:txBody>
      </p:sp>
      <p:sp>
        <p:nvSpPr>
          <p:cNvPr id="98" name="Google Shape;98;p15"/>
          <p:cNvSpPr txBox="1"/>
          <p:nvPr>
            <p:ph idx="1" type="subTitle"/>
          </p:nvPr>
        </p:nvSpPr>
        <p:spPr>
          <a:xfrm>
            <a:off x="7961258" y="4525347"/>
            <a:ext cx="3258675" cy="17373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Gautham J</a:t>
            </a:r>
            <a:endParaRPr/>
          </a:p>
          <a:p>
            <a:pPr indent="0" lvl="0" marL="0" rtl="0" algn="l">
              <a:lnSpc>
                <a:spcPct val="90000"/>
              </a:lnSpc>
              <a:spcBef>
                <a:spcPts val="1000"/>
              </a:spcBef>
              <a:spcAft>
                <a:spcPts val="0"/>
              </a:spcAft>
              <a:buClr>
                <a:schemeClr val="lt1"/>
              </a:buClr>
              <a:buSzPts val="2400"/>
              <a:buNone/>
            </a:pPr>
            <a:r>
              <a:rPr lang="en-US"/>
              <a:t>Niharika Patil</a:t>
            </a:r>
            <a:endParaRPr/>
          </a:p>
        </p:txBody>
      </p:sp>
      <p:sp>
        <p:nvSpPr>
          <p:cNvPr id="99" name="Google Shape;99;p15"/>
          <p:cNvSpPr/>
          <p:nvPr/>
        </p:nvSpPr>
        <p:spPr>
          <a:xfrm>
            <a:off x="588567" y="620480"/>
            <a:ext cx="2243800" cy="2243796"/>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 name="Google Shape;100;p15"/>
          <p:cNvSpPr/>
          <p:nvPr/>
        </p:nvSpPr>
        <p:spPr>
          <a:xfrm>
            <a:off x="3395001" y="2466604"/>
            <a:ext cx="962395" cy="962395"/>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1" name="Google Shape;101;p15"/>
          <p:cNvSpPr/>
          <p:nvPr/>
        </p:nvSpPr>
        <p:spPr>
          <a:xfrm>
            <a:off x="5125829" y="2327988"/>
            <a:ext cx="293695" cy="293695"/>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2" name="Google Shape;102;p15"/>
          <p:cNvSpPr/>
          <p:nvPr/>
        </p:nvSpPr>
        <p:spPr>
          <a:xfrm>
            <a:off x="6492113" y="0"/>
            <a:ext cx="5699887" cy="4059244"/>
          </a:xfrm>
          <a:custGeom>
            <a:rect b="b" l="l" r="r" t="t"/>
            <a:pathLst>
              <a:path extrusionOk="0" h="4059244" w="5699887">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03" name="Google Shape;103;p15"/>
          <p:cNvCxnSpPr/>
          <p:nvPr/>
        </p:nvCxnSpPr>
        <p:spPr>
          <a:xfrm>
            <a:off x="7800392" y="4525347"/>
            <a:ext cx="0" cy="1737360"/>
          </a:xfrm>
          <a:prstGeom prst="straightConnector1">
            <a:avLst/>
          </a:prstGeom>
          <a:noFill/>
          <a:ln cap="sq" cmpd="sng" w="19050">
            <a:solidFill>
              <a:schemeClr val="lt1"/>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3" name="Shape 173"/>
        <p:cNvGrpSpPr/>
        <p:nvPr/>
      </p:nvGrpSpPr>
      <p:grpSpPr>
        <a:xfrm>
          <a:off x="0" y="0"/>
          <a:ext cx="0" cy="0"/>
          <a:chOff x="0" y="0"/>
          <a:chExt cx="0" cy="0"/>
        </a:xfrm>
      </p:grpSpPr>
      <p:sp>
        <p:nvSpPr>
          <p:cNvPr id="174" name="Google Shape;174;p24"/>
          <p:cNvSpPr/>
          <p:nvPr/>
        </p:nvSpPr>
        <p:spPr>
          <a:xfrm>
            <a:off x="0" y="-1"/>
            <a:ext cx="12192000" cy="685800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75" name="Google Shape;175;p24"/>
          <p:cNvGrpSpPr/>
          <p:nvPr/>
        </p:nvGrpSpPr>
        <p:grpSpPr>
          <a:xfrm>
            <a:off x="-417513" y="0"/>
            <a:ext cx="12584114" cy="6853238"/>
            <a:chOff x="-417513" y="0"/>
            <a:chExt cx="12584114" cy="6853238"/>
          </a:xfrm>
        </p:grpSpPr>
        <p:sp>
          <p:nvSpPr>
            <p:cNvPr id="176" name="Google Shape;176;p24"/>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lt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lt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4"/>
          <p:cNvGrpSpPr/>
          <p:nvPr/>
        </p:nvGrpSpPr>
        <p:grpSpPr>
          <a:xfrm>
            <a:off x="800144" y="1699589"/>
            <a:ext cx="3674476" cy="3470421"/>
            <a:chOff x="697883" y="1816768"/>
            <a:chExt cx="3674476" cy="3470421"/>
          </a:xfrm>
        </p:grpSpPr>
        <p:sp>
          <p:nvSpPr>
            <p:cNvPr id="198" name="Google Shape;198;p24"/>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4"/>
          <p:cNvSpPr txBox="1"/>
          <p:nvPr>
            <p:ph type="title"/>
          </p:nvPr>
        </p:nvSpPr>
        <p:spPr>
          <a:xfrm>
            <a:off x="904877" y="2415322"/>
            <a:ext cx="3451730" cy="239986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000"/>
              <a:buFont typeface="Calibri"/>
              <a:buNone/>
            </a:pPr>
            <a:r>
              <a:rPr lang="en-US" sz="4000">
                <a:solidFill>
                  <a:srgbClr val="FFFFFF"/>
                </a:solidFill>
              </a:rPr>
              <a:t>Saturation</a:t>
            </a:r>
            <a:br>
              <a:rPr lang="en-US" sz="4000">
                <a:solidFill>
                  <a:srgbClr val="FFFFFF"/>
                </a:solidFill>
              </a:rPr>
            </a:br>
            <a:endParaRPr sz="4000">
              <a:solidFill>
                <a:srgbClr val="FFFFFF"/>
              </a:solidFill>
            </a:endParaRPr>
          </a:p>
        </p:txBody>
      </p:sp>
      <p:sp>
        <p:nvSpPr>
          <p:cNvPr id="202" name="Google Shape;202;p24"/>
          <p:cNvSpPr txBox="1"/>
          <p:nvPr>
            <p:ph idx="1" type="body"/>
          </p:nvPr>
        </p:nvSpPr>
        <p:spPr>
          <a:xfrm>
            <a:off x="5120640" y="804672"/>
            <a:ext cx="6281928" cy="524865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000"/>
              <a:buChar char="•"/>
            </a:pPr>
            <a:r>
              <a:rPr lang="en-US" sz="2000"/>
              <a:t>Saturation is the amount of gray in the color, from 0 to 100 percent. Decreasing the saturation toward zero to introduce more gray produces a faded effect.  </a:t>
            </a:r>
            <a:endParaRPr/>
          </a:p>
          <a:p>
            <a:pPr indent="-228600" lvl="0" marL="228600" rtl="0" algn="l">
              <a:lnSpc>
                <a:spcPct val="90000"/>
              </a:lnSpc>
              <a:spcBef>
                <a:spcPts val="1000"/>
              </a:spcBef>
              <a:spcAft>
                <a:spcPts val="0"/>
              </a:spcAft>
              <a:buClr>
                <a:schemeClr val="lt1"/>
              </a:buClr>
              <a:buSzPts val="2000"/>
              <a:buChar char="•"/>
            </a:pPr>
            <a:r>
              <a:rPr lang="en-US" sz="2000"/>
              <a:t>Saturation is expressed in a range from just 0-1, where 0 is gray and 1 is a primary color.</a:t>
            </a:r>
            <a:endParaRPr/>
          </a:p>
          <a:p>
            <a:pPr indent="-101600" lvl="0" marL="228600" rtl="0" algn="l">
              <a:lnSpc>
                <a:spcPct val="90000"/>
              </a:lnSpc>
              <a:spcBef>
                <a:spcPts val="1000"/>
              </a:spcBef>
              <a:spcAft>
                <a:spcPts val="0"/>
              </a:spcAft>
              <a:buClr>
                <a:schemeClr val="lt1"/>
              </a:buClr>
              <a:buSzPts val="2000"/>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6" name="Shape 206"/>
        <p:cNvGrpSpPr/>
        <p:nvPr/>
      </p:nvGrpSpPr>
      <p:grpSpPr>
        <a:xfrm>
          <a:off x="0" y="0"/>
          <a:ext cx="0" cy="0"/>
          <a:chOff x="0" y="0"/>
          <a:chExt cx="0" cy="0"/>
        </a:xfrm>
      </p:grpSpPr>
      <p:sp>
        <p:nvSpPr>
          <p:cNvPr id="207" name="Google Shape;207;p25"/>
          <p:cNvSpPr/>
          <p:nvPr/>
        </p:nvSpPr>
        <p:spPr>
          <a:xfrm>
            <a:off x="321564" y="320040"/>
            <a:ext cx="11548872" cy="6217920"/>
          </a:xfrm>
          <a:prstGeom prst="rect">
            <a:avLst/>
          </a:prstGeom>
          <a:solidFill>
            <a:schemeClr val="lt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25"/>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Value (or Brightness)</a:t>
            </a:r>
            <a:br>
              <a:rPr lang="en-US">
                <a:solidFill>
                  <a:schemeClr val="accent1"/>
                </a:solidFill>
              </a:rPr>
            </a:br>
            <a:endParaRPr>
              <a:solidFill>
                <a:schemeClr val="accent1"/>
              </a:solidFill>
            </a:endParaRPr>
          </a:p>
        </p:txBody>
      </p:sp>
      <p:cxnSp>
        <p:nvCxnSpPr>
          <p:cNvPr id="209" name="Google Shape;209;p25"/>
          <p:cNvCxnSpPr/>
          <p:nvPr/>
        </p:nvCxnSpPr>
        <p:spPr>
          <a:xfrm>
            <a:off x="4654296" y="2057400"/>
            <a:ext cx="0" cy="2743200"/>
          </a:xfrm>
          <a:prstGeom prst="straightConnector1">
            <a:avLst/>
          </a:prstGeom>
          <a:noFill/>
          <a:ln cap="flat" cmpd="sng" w="19050">
            <a:solidFill>
              <a:srgbClr val="FEFEFE"/>
            </a:solidFill>
            <a:prstDash val="solid"/>
            <a:miter lim="800000"/>
            <a:headEnd len="sm" w="sm" type="none"/>
            <a:tailEnd len="sm" w="sm" type="none"/>
          </a:ln>
        </p:spPr>
      </p:cxnSp>
      <p:sp>
        <p:nvSpPr>
          <p:cNvPr id="210" name="Google Shape;210;p25"/>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400"/>
              <a:buChar char="•"/>
            </a:pPr>
            <a:r>
              <a:rPr lang="en-US" sz="2400"/>
              <a:t>Value represents the intensity of light or brightness where 0 is black and 100 is the brightest and results in the max color. </a:t>
            </a:r>
            <a:endParaRPr/>
          </a:p>
          <a:p>
            <a:pPr indent="-76200" lvl="0" marL="228600" rtl="0" algn="l">
              <a:lnSpc>
                <a:spcPct val="90000"/>
              </a:lnSpc>
              <a:spcBef>
                <a:spcPts val="1000"/>
              </a:spcBef>
              <a:spcAft>
                <a:spcPts val="0"/>
              </a:spcAft>
              <a:buClr>
                <a:schemeClr val="lt1"/>
              </a:buClr>
              <a:buSzPts val="2400"/>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4" name="Shape 214"/>
        <p:cNvGrpSpPr/>
        <p:nvPr/>
      </p:nvGrpSpPr>
      <p:grpSpPr>
        <a:xfrm>
          <a:off x="0" y="0"/>
          <a:ext cx="0" cy="0"/>
          <a:chOff x="0" y="0"/>
          <a:chExt cx="0" cy="0"/>
        </a:xfrm>
      </p:grpSpPr>
      <p:pic>
        <p:nvPicPr>
          <p:cNvPr id="215" name="Google Shape;215;p26"/>
          <p:cNvPicPr preferRelativeResize="0"/>
          <p:nvPr>
            <p:ph idx="1" type="body"/>
          </p:nvPr>
        </p:nvPicPr>
        <p:blipFill rotWithShape="1">
          <a:blip r:embed="rId3">
            <a:alphaModFix/>
          </a:blip>
          <a:srcRect b="0" l="0" r="0" t="0"/>
          <a:stretch/>
        </p:blipFill>
        <p:spPr>
          <a:xfrm>
            <a:off x="2406552" y="643466"/>
            <a:ext cx="7378896" cy="55710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9" name="Shape 219"/>
        <p:cNvGrpSpPr/>
        <p:nvPr/>
      </p:nvGrpSpPr>
      <p:grpSpPr>
        <a:xfrm>
          <a:off x="0" y="0"/>
          <a:ext cx="0" cy="0"/>
          <a:chOff x="0" y="0"/>
          <a:chExt cx="0" cy="0"/>
        </a:xfrm>
      </p:grpSpPr>
      <p:sp>
        <p:nvSpPr>
          <p:cNvPr id="220" name="Google Shape;220;p27"/>
          <p:cNvSpPr/>
          <p:nvPr/>
        </p:nvSpPr>
        <p:spPr>
          <a:xfrm>
            <a:off x="0" y="0"/>
            <a:ext cx="4654296"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27"/>
          <p:cNvSpPr txBox="1"/>
          <p:nvPr>
            <p:ph type="title"/>
          </p:nvPr>
        </p:nvSpPr>
        <p:spPr>
          <a:xfrm>
            <a:off x="643467" y="643467"/>
            <a:ext cx="3363974" cy="1597315"/>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alibri"/>
              <a:buNone/>
            </a:pPr>
            <a:r>
              <a:rPr lang="en-US" sz="2800">
                <a:solidFill>
                  <a:schemeClr val="lt1"/>
                </a:solidFill>
              </a:rPr>
              <a:t>Histogram descriptor for our image</a:t>
            </a:r>
            <a:endParaRPr/>
          </a:p>
        </p:txBody>
      </p:sp>
      <p:sp>
        <p:nvSpPr>
          <p:cNvPr id="222" name="Google Shape;222;p27"/>
          <p:cNvSpPr txBox="1"/>
          <p:nvPr>
            <p:ph idx="1" type="body"/>
          </p:nvPr>
        </p:nvSpPr>
        <p:spPr>
          <a:xfrm>
            <a:off x="643468" y="2638044"/>
            <a:ext cx="3363974" cy="341562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000"/>
              <a:buChar char="•"/>
            </a:pPr>
            <a:r>
              <a:rPr lang="en-US" sz="2000">
                <a:solidFill>
                  <a:schemeClr val="lt1"/>
                </a:solidFill>
              </a:rPr>
              <a:t>The image into 5 segments and calculate the histograms for them. </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Hence we use a 3D color histogram with 8 hue channels, 12 Saturation and 3 Brightness Channels. </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8x12x3=288 bins</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288x5 =1440 features</a:t>
            </a:r>
            <a:endParaRPr/>
          </a:p>
          <a:p>
            <a:pPr indent="-101600" lvl="0" marL="228600" rtl="0" algn="l">
              <a:lnSpc>
                <a:spcPct val="90000"/>
              </a:lnSpc>
              <a:spcBef>
                <a:spcPts val="1000"/>
              </a:spcBef>
              <a:spcAft>
                <a:spcPts val="0"/>
              </a:spcAft>
              <a:buClr>
                <a:schemeClr val="dk1"/>
              </a:buClr>
              <a:buSzPts val="2000"/>
              <a:buNone/>
            </a:pPr>
            <a:r>
              <a:t/>
            </a:r>
            <a:endParaRPr sz="2000">
              <a:solidFill>
                <a:schemeClr val="lt1"/>
              </a:solidFill>
            </a:endParaRPr>
          </a:p>
          <a:p>
            <a:pPr indent="0" lvl="0" marL="0" rtl="0" algn="l">
              <a:lnSpc>
                <a:spcPct val="90000"/>
              </a:lnSpc>
              <a:spcBef>
                <a:spcPts val="1000"/>
              </a:spcBef>
              <a:spcAft>
                <a:spcPts val="0"/>
              </a:spcAft>
              <a:buClr>
                <a:schemeClr val="dk1"/>
              </a:buClr>
              <a:buSzPts val="2000"/>
              <a:buNone/>
            </a:pPr>
            <a:r>
              <a:t/>
            </a:r>
            <a:endParaRPr sz="2000">
              <a:solidFill>
                <a:schemeClr val="lt1"/>
              </a:solidFill>
            </a:endParaRPr>
          </a:p>
        </p:txBody>
      </p:sp>
      <p:pic>
        <p:nvPicPr>
          <p:cNvPr id="223" name="Google Shape;223;p27"/>
          <p:cNvPicPr preferRelativeResize="0"/>
          <p:nvPr/>
        </p:nvPicPr>
        <p:blipFill rotWithShape="1">
          <a:blip r:embed="rId3">
            <a:alphaModFix/>
          </a:blip>
          <a:srcRect b="0" l="0" r="0" t="0"/>
          <a:stretch/>
        </p:blipFill>
        <p:spPr>
          <a:xfrm>
            <a:off x="5297763" y="1035782"/>
            <a:ext cx="6250769" cy="46255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US"/>
              <a:t>Similarity measures</a:t>
            </a:r>
            <a:endParaRPr/>
          </a:p>
        </p:txBody>
      </p:sp>
      <p:sp>
        <p:nvSpPr>
          <p:cNvPr id="229" name="Google Shape;229;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800"/>
              <a:buChar char="•"/>
            </a:pPr>
            <a:r>
              <a:rPr lang="en-US"/>
              <a:t>Chi-Square :</a:t>
            </a:r>
            <a:endParaRPr/>
          </a:p>
          <a:p>
            <a:pPr indent="-50800" lvl="0" marL="228600" rtl="0" algn="l">
              <a:lnSpc>
                <a:spcPct val="90000"/>
              </a:lnSpc>
              <a:spcBef>
                <a:spcPts val="1000"/>
              </a:spcBef>
              <a:spcAft>
                <a:spcPts val="0"/>
              </a:spcAft>
              <a:buClr>
                <a:schemeClr val="lt1"/>
              </a:buClr>
              <a:buSzPts val="2800"/>
              <a:buNone/>
            </a:pPr>
            <a:r>
              <a:t/>
            </a:r>
            <a:endParaRPr i="1"/>
          </a:p>
          <a:p>
            <a:pPr indent="0" lvl="1" marL="457200" rtl="0" algn="l">
              <a:lnSpc>
                <a:spcPct val="90000"/>
              </a:lnSpc>
              <a:spcBef>
                <a:spcPts val="500"/>
              </a:spcBef>
              <a:spcAft>
                <a:spcPts val="0"/>
              </a:spcAft>
              <a:buClr>
                <a:schemeClr val="lt1"/>
              </a:buClr>
              <a:buSzPts val="2400"/>
              <a:buNone/>
            </a:pPr>
            <a:r>
              <a:rPr i="1" lang="en-US"/>
              <a:t>				     (a - b)^2/(a + b)</a:t>
            </a:r>
            <a:endParaRPr/>
          </a:p>
          <a:p>
            <a:pPr indent="0" lvl="0" marL="0" rtl="0" algn="l">
              <a:lnSpc>
                <a:spcPct val="90000"/>
              </a:lnSpc>
              <a:spcBef>
                <a:spcPts val="1000"/>
              </a:spcBef>
              <a:spcAft>
                <a:spcPts val="0"/>
              </a:spcAft>
              <a:buClr>
                <a:schemeClr val="lt1"/>
              </a:buClr>
              <a:buSzPts val="2800"/>
              <a:buNone/>
            </a:pPr>
            <a:r>
              <a:t/>
            </a:r>
            <a:endParaRPr/>
          </a:p>
          <a:p>
            <a:pPr indent="-228600" lvl="0" marL="228600" rtl="0" algn="l">
              <a:lnSpc>
                <a:spcPct val="90000"/>
              </a:lnSpc>
              <a:spcBef>
                <a:spcPts val="1000"/>
              </a:spcBef>
              <a:spcAft>
                <a:spcPts val="0"/>
              </a:spcAft>
              <a:buClr>
                <a:schemeClr val="lt1"/>
              </a:buClr>
              <a:buSzPts val="2800"/>
              <a:buChar char="•"/>
            </a:pPr>
            <a:r>
              <a:rPr lang="en-US"/>
              <a:t>Cosine distance:</a:t>
            </a:r>
            <a:endParaRPr/>
          </a:p>
          <a:p>
            <a:pPr indent="-50800" lvl="0" marL="228600" rtl="0" algn="l">
              <a:lnSpc>
                <a:spcPct val="90000"/>
              </a:lnSpc>
              <a:spcBef>
                <a:spcPts val="1000"/>
              </a:spcBef>
              <a:spcAft>
                <a:spcPts val="0"/>
              </a:spcAft>
              <a:buClr>
                <a:schemeClr val="lt1"/>
              </a:buClr>
              <a:buSzPts val="2800"/>
              <a:buNone/>
            </a:pPr>
            <a:r>
              <a:t/>
            </a:r>
            <a:endParaRPr/>
          </a:p>
        </p:txBody>
      </p:sp>
      <p:pic>
        <p:nvPicPr>
          <p:cNvPr id="230" name="Google Shape;230;p28"/>
          <p:cNvPicPr preferRelativeResize="0"/>
          <p:nvPr/>
        </p:nvPicPr>
        <p:blipFill rotWithShape="1">
          <a:blip r:embed="rId3">
            <a:alphaModFix/>
          </a:blip>
          <a:srcRect b="0" l="0" r="0" t="0"/>
          <a:stretch/>
        </p:blipFill>
        <p:spPr>
          <a:xfrm>
            <a:off x="4776787" y="4426586"/>
            <a:ext cx="2638425" cy="12312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US"/>
              <a:t>Results: </a:t>
            </a:r>
            <a:endParaRPr/>
          </a:p>
        </p:txBody>
      </p:sp>
      <p:pic>
        <p:nvPicPr>
          <p:cNvPr id="236" name="Google Shape;236;p29"/>
          <p:cNvPicPr preferRelativeResize="0"/>
          <p:nvPr>
            <p:ph idx="1" type="body"/>
          </p:nvPr>
        </p:nvPicPr>
        <p:blipFill rotWithShape="1">
          <a:blip r:embed="rId3">
            <a:alphaModFix/>
          </a:blip>
          <a:srcRect b="0" l="0" r="0" t="0"/>
          <a:stretch/>
        </p:blipFill>
        <p:spPr>
          <a:xfrm>
            <a:off x="4200525" y="2700338"/>
            <a:ext cx="3660775" cy="2539206"/>
          </a:xfrm>
          <a:prstGeom prst="rect">
            <a:avLst/>
          </a:prstGeom>
          <a:noFill/>
          <a:ln>
            <a:noFill/>
          </a:ln>
        </p:spPr>
      </p:pic>
      <p:sp>
        <p:nvSpPr>
          <p:cNvPr id="237" name="Google Shape;237;p29"/>
          <p:cNvSpPr txBox="1"/>
          <p:nvPr/>
        </p:nvSpPr>
        <p:spPr>
          <a:xfrm>
            <a:off x="5272088" y="2331006"/>
            <a:ext cx="14573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Query Image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US"/>
              <a:t>Results</a:t>
            </a:r>
            <a:endParaRPr/>
          </a:p>
        </p:txBody>
      </p:sp>
      <p:pic>
        <p:nvPicPr>
          <p:cNvPr id="243" name="Google Shape;243;p30"/>
          <p:cNvPicPr preferRelativeResize="0"/>
          <p:nvPr>
            <p:ph idx="1" type="body"/>
          </p:nvPr>
        </p:nvPicPr>
        <p:blipFill rotWithShape="1">
          <a:blip r:embed="rId3">
            <a:alphaModFix/>
          </a:blip>
          <a:srcRect b="0" l="0" r="0" t="0"/>
          <a:stretch/>
        </p:blipFill>
        <p:spPr>
          <a:xfrm>
            <a:off x="3400425" y="1286493"/>
            <a:ext cx="4855835" cy="48904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US"/>
              <a:t>Results: </a:t>
            </a:r>
            <a:endParaRPr/>
          </a:p>
        </p:txBody>
      </p:sp>
      <p:pic>
        <p:nvPicPr>
          <p:cNvPr id="249" name="Google Shape;249;p31"/>
          <p:cNvPicPr preferRelativeResize="0"/>
          <p:nvPr>
            <p:ph idx="1" type="body"/>
          </p:nvPr>
        </p:nvPicPr>
        <p:blipFill rotWithShape="1">
          <a:blip r:embed="rId3">
            <a:alphaModFix/>
          </a:blip>
          <a:srcRect b="0" l="0" r="0" t="0"/>
          <a:stretch/>
        </p:blipFill>
        <p:spPr>
          <a:xfrm>
            <a:off x="4457700" y="2775744"/>
            <a:ext cx="3276600" cy="2451100"/>
          </a:xfrm>
          <a:prstGeom prst="rect">
            <a:avLst/>
          </a:prstGeom>
          <a:noFill/>
          <a:ln>
            <a:noFill/>
          </a:ln>
        </p:spPr>
      </p:pic>
      <p:sp>
        <p:nvSpPr>
          <p:cNvPr id="250" name="Google Shape;250;p31"/>
          <p:cNvSpPr txBox="1"/>
          <p:nvPr/>
        </p:nvSpPr>
        <p:spPr>
          <a:xfrm>
            <a:off x="5272088" y="2331006"/>
            <a:ext cx="14573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Query Image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2"/>
          <p:cNvPicPr preferRelativeResize="0"/>
          <p:nvPr/>
        </p:nvPicPr>
        <p:blipFill rotWithShape="1">
          <a:blip r:embed="rId3">
            <a:alphaModFix/>
          </a:blip>
          <a:srcRect b="0" l="0" r="0" t="0"/>
          <a:stretch/>
        </p:blipFill>
        <p:spPr>
          <a:xfrm>
            <a:off x="4666861" y="182562"/>
            <a:ext cx="2858277" cy="6492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US"/>
              <a:t>Results:</a:t>
            </a:r>
            <a:endParaRPr/>
          </a:p>
        </p:txBody>
      </p:sp>
      <p:pic>
        <p:nvPicPr>
          <p:cNvPr id="261" name="Google Shape;261;p33"/>
          <p:cNvPicPr preferRelativeResize="0"/>
          <p:nvPr>
            <p:ph idx="1" type="body"/>
          </p:nvPr>
        </p:nvPicPr>
        <p:blipFill rotWithShape="1">
          <a:blip r:embed="rId3">
            <a:alphaModFix/>
          </a:blip>
          <a:srcRect b="0" l="0" r="0" t="0"/>
          <a:stretch/>
        </p:blipFill>
        <p:spPr>
          <a:xfrm>
            <a:off x="3511550" y="2369344"/>
            <a:ext cx="4989513" cy="3117056"/>
          </a:xfrm>
          <a:prstGeom prst="rect">
            <a:avLst/>
          </a:prstGeom>
          <a:noFill/>
          <a:ln>
            <a:noFill/>
          </a:ln>
        </p:spPr>
      </p:pic>
      <p:sp>
        <p:nvSpPr>
          <p:cNvPr id="262" name="Google Shape;262;p33"/>
          <p:cNvSpPr txBox="1"/>
          <p:nvPr/>
        </p:nvSpPr>
        <p:spPr>
          <a:xfrm>
            <a:off x="5277643" y="1690688"/>
            <a:ext cx="14573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Query Image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7" name="Shape 107"/>
        <p:cNvGrpSpPr/>
        <p:nvPr/>
      </p:nvGrpSpPr>
      <p:grpSpPr>
        <a:xfrm>
          <a:off x="0" y="0"/>
          <a:ext cx="0" cy="0"/>
          <a:chOff x="0" y="0"/>
          <a:chExt cx="0" cy="0"/>
        </a:xfrm>
      </p:grpSpPr>
      <p:sp>
        <p:nvSpPr>
          <p:cNvPr id="108" name="Google Shape;108;p16"/>
          <p:cNvSpPr/>
          <p:nvPr/>
        </p:nvSpPr>
        <p:spPr>
          <a:xfrm>
            <a:off x="636668" y="640080"/>
            <a:ext cx="10915252" cy="5263134"/>
          </a:xfrm>
          <a:prstGeom prst="rect">
            <a:avLst/>
          </a:prstGeom>
          <a:noFill/>
          <a:ln cap="sq" cmpd="sng" w="317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16"/>
          <p:cNvSpPr/>
          <p:nvPr/>
        </p:nvSpPr>
        <p:spPr>
          <a:xfrm>
            <a:off x="801520" y="802767"/>
            <a:ext cx="10585166" cy="4937760"/>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16"/>
          <p:cNvSpPr txBox="1"/>
          <p:nvPr>
            <p:ph type="title"/>
          </p:nvPr>
        </p:nvSpPr>
        <p:spPr>
          <a:xfrm>
            <a:off x="1120624" y="1122807"/>
            <a:ext cx="9954443" cy="42976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6000"/>
              <a:buFont typeface="Calibri"/>
              <a:buNone/>
            </a:pPr>
            <a:r>
              <a:rPr lang="en-US" sz="6000">
                <a:solidFill>
                  <a:srgbClr val="FFFFFF"/>
                </a:solidFill>
              </a:rPr>
              <a:t>Text based image search engines like Google Images, Bing, Flickr are based on key word searches based on tags.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34"/>
          <p:cNvPicPr preferRelativeResize="0"/>
          <p:nvPr/>
        </p:nvPicPr>
        <p:blipFill rotWithShape="1">
          <a:blip r:embed="rId3">
            <a:alphaModFix/>
          </a:blip>
          <a:srcRect b="0" l="0" r="0" t="0"/>
          <a:stretch/>
        </p:blipFill>
        <p:spPr>
          <a:xfrm>
            <a:off x="4437560" y="0"/>
            <a:ext cx="331688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1" name="Shape 271"/>
        <p:cNvGrpSpPr/>
        <p:nvPr/>
      </p:nvGrpSpPr>
      <p:grpSpPr>
        <a:xfrm>
          <a:off x="0" y="0"/>
          <a:ext cx="0" cy="0"/>
          <a:chOff x="0" y="0"/>
          <a:chExt cx="0" cy="0"/>
        </a:xfrm>
      </p:grpSpPr>
      <p:sp>
        <p:nvSpPr>
          <p:cNvPr id="272" name="Google Shape;272;p35"/>
          <p:cNvSpPr/>
          <p:nvPr/>
        </p:nvSpPr>
        <p:spPr>
          <a:xfrm>
            <a:off x="321564" y="320040"/>
            <a:ext cx="11548872" cy="6217920"/>
          </a:xfrm>
          <a:prstGeom prst="rect">
            <a:avLst/>
          </a:prstGeom>
          <a:solidFill>
            <a:schemeClr val="lt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35"/>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KAZE </a:t>
            </a:r>
            <a:endParaRPr/>
          </a:p>
        </p:txBody>
      </p:sp>
      <p:cxnSp>
        <p:nvCxnSpPr>
          <p:cNvPr id="274" name="Google Shape;274;p35"/>
          <p:cNvCxnSpPr/>
          <p:nvPr/>
        </p:nvCxnSpPr>
        <p:spPr>
          <a:xfrm>
            <a:off x="4654296" y="2057400"/>
            <a:ext cx="0" cy="2743200"/>
          </a:xfrm>
          <a:prstGeom prst="straightConnector1">
            <a:avLst/>
          </a:prstGeom>
          <a:noFill/>
          <a:ln cap="flat" cmpd="sng" w="19050">
            <a:solidFill>
              <a:srgbClr val="FEFEFE"/>
            </a:solidFill>
            <a:prstDash val="solid"/>
            <a:miter lim="800000"/>
            <a:headEnd len="sm" w="sm" type="none"/>
            <a:tailEnd len="sm" w="sm" type="none"/>
          </a:ln>
        </p:spPr>
      </p:cxnSp>
      <p:sp>
        <p:nvSpPr>
          <p:cNvPr id="275" name="Google Shape;275;p35"/>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400"/>
              <a:buChar char="•"/>
            </a:pPr>
            <a:r>
              <a:rPr lang="en-US" sz="2400"/>
              <a:t>There are many algorithms for feature extraction, most popular of them are </a:t>
            </a:r>
            <a:r>
              <a:rPr lang="en-US" sz="2400" u="sng">
                <a:solidFill>
                  <a:schemeClr val="hlink"/>
                </a:solidFill>
                <a:hlinkClick r:id="rId3"/>
              </a:rPr>
              <a:t>SURF</a:t>
            </a:r>
            <a:r>
              <a:rPr lang="en-US" sz="2400"/>
              <a:t>, </a:t>
            </a:r>
            <a:r>
              <a:rPr lang="en-US" sz="2400" u="sng">
                <a:solidFill>
                  <a:schemeClr val="hlink"/>
                </a:solidFill>
                <a:hlinkClick r:id="rId4"/>
              </a:rPr>
              <a:t>ORB</a:t>
            </a:r>
            <a:r>
              <a:rPr lang="en-US" sz="2400"/>
              <a:t>, </a:t>
            </a:r>
            <a:r>
              <a:rPr lang="en-US" sz="2400" u="sng">
                <a:solidFill>
                  <a:schemeClr val="hlink"/>
                </a:solidFill>
                <a:hlinkClick r:id="rId5"/>
              </a:rPr>
              <a:t>SIFT</a:t>
            </a:r>
            <a:r>
              <a:rPr lang="en-US" sz="2400"/>
              <a:t>, </a:t>
            </a:r>
            <a:r>
              <a:rPr lang="en-US" sz="2400" u="sng">
                <a:solidFill>
                  <a:schemeClr val="hlink"/>
                </a:solidFill>
                <a:hlinkClick r:id="rId6"/>
              </a:rPr>
              <a:t>BRIEF</a:t>
            </a:r>
            <a:r>
              <a:rPr lang="en-US" sz="2400"/>
              <a:t>. Most of this algorithms based on </a:t>
            </a:r>
            <a:r>
              <a:rPr lang="en-US" sz="2400" u="sng">
                <a:solidFill>
                  <a:schemeClr val="hlink"/>
                </a:solidFill>
                <a:hlinkClick r:id="rId7"/>
              </a:rPr>
              <a:t>image gradient</a:t>
            </a:r>
            <a:r>
              <a:rPr lang="en-US" sz="2400"/>
              <a:t>. Since these are not available for free anymore we used KAZE descriptor which gives similar results to SIFT. </a:t>
            </a:r>
            <a:endParaRPr/>
          </a:p>
          <a:p>
            <a:pPr indent="-76200" lvl="0" marL="228600" rtl="0" algn="l">
              <a:lnSpc>
                <a:spcPct val="90000"/>
              </a:lnSpc>
              <a:spcBef>
                <a:spcPts val="1000"/>
              </a:spcBef>
              <a:spcAft>
                <a:spcPts val="0"/>
              </a:spcAft>
              <a:buClr>
                <a:schemeClr val="lt1"/>
              </a:buClr>
              <a:buSzPts val="2400"/>
              <a:buNone/>
            </a:pPr>
            <a:r>
              <a:t/>
            </a:r>
            <a:endParaRPr sz="2400"/>
          </a:p>
          <a:p>
            <a:pPr indent="-228600" lvl="0" marL="228600" rtl="0" algn="l">
              <a:lnSpc>
                <a:spcPct val="90000"/>
              </a:lnSpc>
              <a:spcBef>
                <a:spcPts val="1000"/>
              </a:spcBef>
              <a:spcAft>
                <a:spcPts val="0"/>
              </a:spcAft>
              <a:buClr>
                <a:schemeClr val="lt1"/>
              </a:buClr>
              <a:buSzPts val="2400"/>
              <a:buChar char="•"/>
            </a:pPr>
            <a:r>
              <a:rPr lang="en-US" sz="2400"/>
              <a:t>KAZE is a Japanese word that means wind. Wind is the flow of air on a large scale who’s flow is ruled by nonlinear processes.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9" name="Shape 279"/>
        <p:cNvGrpSpPr/>
        <p:nvPr/>
      </p:nvGrpSpPr>
      <p:grpSpPr>
        <a:xfrm>
          <a:off x="0" y="0"/>
          <a:ext cx="0" cy="0"/>
          <a:chOff x="0" y="0"/>
          <a:chExt cx="0" cy="0"/>
        </a:xfrm>
      </p:grpSpPr>
      <p:sp>
        <p:nvSpPr>
          <p:cNvPr id="280" name="Google Shape;280;p36"/>
          <p:cNvSpPr/>
          <p:nvPr/>
        </p:nvSpPr>
        <p:spPr>
          <a:xfrm>
            <a:off x="321564" y="320040"/>
            <a:ext cx="11548872" cy="6217920"/>
          </a:xfrm>
          <a:prstGeom prst="rect">
            <a:avLst/>
          </a:prstGeom>
          <a:solidFill>
            <a:schemeClr val="lt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36"/>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Nonlinear Diffusion Filtering</a:t>
            </a:r>
            <a:endParaRPr/>
          </a:p>
        </p:txBody>
      </p:sp>
      <p:cxnSp>
        <p:nvCxnSpPr>
          <p:cNvPr id="282" name="Google Shape;282;p36"/>
          <p:cNvCxnSpPr/>
          <p:nvPr/>
        </p:nvCxnSpPr>
        <p:spPr>
          <a:xfrm>
            <a:off x="4654296" y="2057400"/>
            <a:ext cx="0" cy="2743200"/>
          </a:xfrm>
          <a:prstGeom prst="straightConnector1">
            <a:avLst/>
          </a:prstGeom>
          <a:noFill/>
          <a:ln cap="flat" cmpd="sng" w="19050">
            <a:solidFill>
              <a:srgbClr val="FEFEFE"/>
            </a:solidFill>
            <a:prstDash val="solid"/>
            <a:miter lim="800000"/>
            <a:headEnd len="sm" w="sm" type="none"/>
            <a:tailEnd len="sm" w="sm" type="none"/>
          </a:ln>
        </p:spPr>
      </p:cxnSp>
      <p:sp>
        <p:nvSpPr>
          <p:cNvPr id="283" name="Google Shape;283;p36"/>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700"/>
              <a:buChar char="•"/>
            </a:pPr>
            <a:r>
              <a:rPr lang="en-US" sz="1700"/>
              <a:t>Nonlinear diffusion approaches depict the luminance of an image through increasing scale levels as the divergence of a certain flow function that controls the diffusion process. Nonlinear partial differential equations (PDEs) are used due to the nonlinear nature of the involved differential equations that diffuse the luminance of the image through the nonlinear scale space.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US"/>
              <a:t>Results</a:t>
            </a:r>
            <a:endParaRPr/>
          </a:p>
        </p:txBody>
      </p:sp>
      <p:pic>
        <p:nvPicPr>
          <p:cNvPr id="289" name="Google Shape;289;p37"/>
          <p:cNvPicPr preferRelativeResize="0"/>
          <p:nvPr>
            <p:ph idx="1" type="body"/>
          </p:nvPr>
        </p:nvPicPr>
        <p:blipFill rotWithShape="1">
          <a:blip r:embed="rId3">
            <a:alphaModFix/>
          </a:blip>
          <a:srcRect b="0" l="0" r="0" t="0"/>
          <a:stretch/>
        </p:blipFill>
        <p:spPr>
          <a:xfrm>
            <a:off x="5003800" y="2801144"/>
            <a:ext cx="2268538" cy="2513806"/>
          </a:xfrm>
          <a:prstGeom prst="rect">
            <a:avLst/>
          </a:prstGeom>
          <a:noFill/>
          <a:ln>
            <a:noFill/>
          </a:ln>
        </p:spPr>
      </p:pic>
      <p:sp>
        <p:nvSpPr>
          <p:cNvPr id="290" name="Google Shape;290;p37"/>
          <p:cNvSpPr txBox="1"/>
          <p:nvPr/>
        </p:nvSpPr>
        <p:spPr>
          <a:xfrm>
            <a:off x="5367337" y="2061250"/>
            <a:ext cx="14573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Query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t/>
            </a:r>
            <a:endParaRPr/>
          </a:p>
        </p:txBody>
      </p:sp>
      <p:pic>
        <p:nvPicPr>
          <p:cNvPr id="296" name="Google Shape;296;p38"/>
          <p:cNvPicPr preferRelativeResize="0"/>
          <p:nvPr>
            <p:ph idx="1" type="body"/>
          </p:nvPr>
        </p:nvPicPr>
        <p:blipFill rotWithShape="1">
          <a:blip r:embed="rId3">
            <a:alphaModFix/>
          </a:blip>
          <a:srcRect b="0" l="0" r="0" t="0"/>
          <a:stretch/>
        </p:blipFill>
        <p:spPr>
          <a:xfrm>
            <a:off x="4305101" y="828675"/>
            <a:ext cx="3019033" cy="53482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US"/>
              <a:t>Results</a:t>
            </a:r>
            <a:endParaRPr/>
          </a:p>
        </p:txBody>
      </p:sp>
      <p:sp>
        <p:nvSpPr>
          <p:cNvPr id="302" name="Google Shape;302;p39"/>
          <p:cNvSpPr txBox="1"/>
          <p:nvPr/>
        </p:nvSpPr>
        <p:spPr>
          <a:xfrm>
            <a:off x="5367337" y="2061250"/>
            <a:ext cx="14573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Query Image</a:t>
            </a:r>
            <a:endParaRPr/>
          </a:p>
        </p:txBody>
      </p:sp>
      <p:pic>
        <p:nvPicPr>
          <p:cNvPr id="303" name="Google Shape;303;p39"/>
          <p:cNvPicPr preferRelativeResize="0"/>
          <p:nvPr/>
        </p:nvPicPr>
        <p:blipFill rotWithShape="1">
          <a:blip r:embed="rId3">
            <a:alphaModFix/>
          </a:blip>
          <a:srcRect b="0" l="0" r="0" t="0"/>
          <a:stretch/>
        </p:blipFill>
        <p:spPr>
          <a:xfrm>
            <a:off x="4400550" y="2801144"/>
            <a:ext cx="3390900" cy="237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t/>
            </a:r>
            <a:endParaRPr/>
          </a:p>
        </p:txBody>
      </p:sp>
      <p:sp>
        <p:nvSpPr>
          <p:cNvPr id="309" name="Google Shape;309;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lt1"/>
              </a:buClr>
              <a:buSzPts val="2800"/>
              <a:buNone/>
            </a:pPr>
            <a:r>
              <a:t/>
            </a:r>
            <a:endParaRPr/>
          </a:p>
        </p:txBody>
      </p:sp>
      <p:pic>
        <p:nvPicPr>
          <p:cNvPr id="310" name="Google Shape;310;p40"/>
          <p:cNvPicPr preferRelativeResize="0"/>
          <p:nvPr/>
        </p:nvPicPr>
        <p:blipFill rotWithShape="1">
          <a:blip r:embed="rId3">
            <a:alphaModFix/>
          </a:blip>
          <a:srcRect b="0" l="0" r="0" t="0"/>
          <a:stretch/>
        </p:blipFill>
        <p:spPr>
          <a:xfrm>
            <a:off x="4074319" y="365125"/>
            <a:ext cx="4043362" cy="59206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4" name="Shape 314"/>
        <p:cNvGrpSpPr/>
        <p:nvPr/>
      </p:nvGrpSpPr>
      <p:grpSpPr>
        <a:xfrm>
          <a:off x="0" y="0"/>
          <a:ext cx="0" cy="0"/>
          <a:chOff x="0" y="0"/>
          <a:chExt cx="0" cy="0"/>
        </a:xfrm>
      </p:grpSpPr>
      <p:sp>
        <p:nvSpPr>
          <p:cNvPr id="315" name="Google Shape;315;p41"/>
          <p:cNvSpPr/>
          <p:nvPr/>
        </p:nvSpPr>
        <p:spPr>
          <a:xfrm>
            <a:off x="484096" y="470925"/>
            <a:ext cx="4381009" cy="5892104"/>
          </a:xfrm>
          <a:custGeom>
            <a:rect b="b" l="l" r="r" t="t"/>
            <a:pathLst>
              <a:path extrusionOk="0" h="5892104" w="4381009">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6" name="Google Shape;316;p41"/>
          <p:cNvSpPr txBox="1"/>
          <p:nvPr>
            <p:ph type="title"/>
          </p:nvPr>
        </p:nvSpPr>
        <p:spPr>
          <a:xfrm>
            <a:off x="863029" y="1012004"/>
            <a:ext cx="3416158" cy="479540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100"/>
              <a:buFont typeface="Calibri"/>
              <a:buNone/>
            </a:pPr>
            <a:r>
              <a:rPr lang="en-US" sz="4100">
                <a:solidFill>
                  <a:srgbClr val="FFFFFF"/>
                </a:solidFill>
              </a:rPr>
              <a:t>Possible Improvements</a:t>
            </a:r>
            <a:endParaRPr sz="4100">
              <a:solidFill>
                <a:srgbClr val="FFFFFF"/>
              </a:solidFill>
            </a:endParaRPr>
          </a:p>
          <a:p>
            <a:pPr indent="0" lvl="0" marL="0" rtl="0" algn="l">
              <a:lnSpc>
                <a:spcPct val="90000"/>
              </a:lnSpc>
              <a:spcBef>
                <a:spcPts val="0"/>
              </a:spcBef>
              <a:spcAft>
                <a:spcPts val="0"/>
              </a:spcAft>
              <a:buClr>
                <a:srgbClr val="FFFFFF"/>
              </a:buClr>
              <a:buSzPts val="4100"/>
              <a:buFont typeface="Calibri"/>
              <a:buNone/>
            </a:pPr>
            <a:r>
              <a:rPr lang="en-US" sz="4100">
                <a:solidFill>
                  <a:srgbClr val="FFFFFF"/>
                </a:solidFill>
              </a:rPr>
              <a:t>and future work </a:t>
            </a:r>
            <a:endParaRPr/>
          </a:p>
        </p:txBody>
      </p:sp>
      <p:grpSp>
        <p:nvGrpSpPr>
          <p:cNvPr id="317" name="Google Shape;317;p41"/>
          <p:cNvGrpSpPr/>
          <p:nvPr/>
        </p:nvGrpSpPr>
        <p:grpSpPr>
          <a:xfrm>
            <a:off x="5194300" y="492911"/>
            <a:ext cx="6513603" cy="5841450"/>
            <a:chOff x="0" y="21987"/>
            <a:chExt cx="6513603" cy="5841450"/>
          </a:xfrm>
        </p:grpSpPr>
        <p:sp>
          <p:nvSpPr>
            <p:cNvPr id="318" name="Google Shape;318;p41"/>
            <p:cNvSpPr/>
            <p:nvPr/>
          </p:nvSpPr>
          <p:spPr>
            <a:xfrm>
              <a:off x="0" y="21987"/>
              <a:ext cx="6513603" cy="1417162"/>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txBox="1"/>
            <p:nvPr/>
          </p:nvSpPr>
          <p:spPr>
            <a:xfrm>
              <a:off x="69180" y="91167"/>
              <a:ext cx="6375243" cy="12788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Evaluation Metrics to understand which algo works best</a:t>
              </a:r>
              <a:endParaRPr/>
            </a:p>
          </p:txBody>
        </p:sp>
        <p:sp>
          <p:nvSpPr>
            <p:cNvPr id="320" name="Google Shape;320;p41"/>
            <p:cNvSpPr/>
            <p:nvPr/>
          </p:nvSpPr>
          <p:spPr>
            <a:xfrm>
              <a:off x="0" y="1496750"/>
              <a:ext cx="6513603" cy="1417162"/>
            </a:xfrm>
            <a:prstGeom prst="roundRect">
              <a:avLst>
                <a:gd fmla="val 16667" name="adj"/>
              </a:avLst>
            </a:prstGeom>
            <a:solidFill>
              <a:srgbClr val="50C9B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txBox="1"/>
            <p:nvPr/>
          </p:nvSpPr>
          <p:spPr>
            <a:xfrm>
              <a:off x="69180" y="1565930"/>
              <a:ext cx="6375243" cy="12788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Use more distance measures such as Intersection, Correlation coefficient and also understand linear vs non-linear descriptors</a:t>
              </a:r>
              <a:endParaRPr/>
            </a:p>
          </p:txBody>
        </p:sp>
        <p:sp>
          <p:nvSpPr>
            <p:cNvPr id="322" name="Google Shape;322;p41"/>
            <p:cNvSpPr/>
            <p:nvPr/>
          </p:nvSpPr>
          <p:spPr>
            <a:xfrm>
              <a:off x="0" y="2971513"/>
              <a:ext cx="6513603" cy="1417162"/>
            </a:xfrm>
            <a:prstGeom prst="roundRect">
              <a:avLst>
                <a:gd fmla="val 16667" name="adj"/>
              </a:avLst>
            </a:prstGeom>
            <a:solidFill>
              <a:srgbClr val="48BD6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txBox="1"/>
            <p:nvPr/>
          </p:nvSpPr>
          <p:spPr>
            <a:xfrm>
              <a:off x="69180" y="3040693"/>
              <a:ext cx="6375243" cy="12788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Using other descriptors like SIFT, SURF &amp; ORB. </a:t>
              </a:r>
              <a:endParaRPr/>
            </a:p>
          </p:txBody>
        </p:sp>
        <p:sp>
          <p:nvSpPr>
            <p:cNvPr id="324" name="Google Shape;324;p41"/>
            <p:cNvSpPr/>
            <p:nvPr/>
          </p:nvSpPr>
          <p:spPr>
            <a:xfrm>
              <a:off x="0" y="4446275"/>
              <a:ext cx="6513603" cy="1417162"/>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txBox="1"/>
            <p:nvPr/>
          </p:nvSpPr>
          <p:spPr>
            <a:xfrm>
              <a:off x="69180" y="4515455"/>
              <a:ext cx="6375243" cy="12788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Using a bigger dataset and compute cosine distance efficiently using Annoy Index (which speeds up cosine distance considerably). 1 million images can be searched in just 2ms.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t/>
            </a:r>
            <a:endParaRPr/>
          </a:p>
        </p:txBody>
      </p:sp>
      <p:sp>
        <p:nvSpPr>
          <p:cNvPr id="331" name="Google Shape;33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lt1"/>
              </a:buClr>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4" name="Shape 114"/>
        <p:cNvGrpSpPr/>
        <p:nvPr/>
      </p:nvGrpSpPr>
      <p:grpSpPr>
        <a:xfrm>
          <a:off x="0" y="0"/>
          <a:ext cx="0" cy="0"/>
          <a:chOff x="0" y="0"/>
          <a:chExt cx="0" cy="0"/>
        </a:xfrm>
      </p:grpSpPr>
      <p:sp>
        <p:nvSpPr>
          <p:cNvPr id="115" name="Google Shape;115;p17"/>
          <p:cNvSpPr/>
          <p:nvPr/>
        </p:nvSpPr>
        <p:spPr>
          <a:xfrm>
            <a:off x="336884" y="321177"/>
            <a:ext cx="4332307" cy="6179552"/>
          </a:xfrm>
          <a:prstGeom prst="rect">
            <a:avLst/>
          </a:prstGeom>
          <a:solidFill>
            <a:srgbClr val="404040">
              <a:alpha val="89803"/>
            </a:srgbClr>
          </a:solidFill>
          <a:ln cap="sq" cmpd="thinThick" w="1270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17"/>
          <p:cNvSpPr txBox="1"/>
          <p:nvPr>
            <p:ph type="title"/>
          </p:nvPr>
        </p:nvSpPr>
        <p:spPr>
          <a:xfrm>
            <a:off x="674237" y="914400"/>
            <a:ext cx="3657600" cy="288757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4800"/>
              <a:buFont typeface="Calibri"/>
              <a:buNone/>
            </a:pPr>
            <a:r>
              <a:rPr lang="en-US" sz="4800">
                <a:solidFill>
                  <a:srgbClr val="FFFFFF"/>
                </a:solidFill>
                <a:latin typeface="Calibri"/>
                <a:ea typeface="Calibri"/>
                <a:cs typeface="Calibri"/>
                <a:sym typeface="Calibri"/>
              </a:rPr>
              <a:t>Image Search Engine</a:t>
            </a:r>
            <a:endParaRPr/>
          </a:p>
        </p:txBody>
      </p:sp>
      <p:cxnSp>
        <p:nvCxnSpPr>
          <p:cNvPr id="117" name="Google Shape;117;p17"/>
          <p:cNvCxnSpPr/>
          <p:nvPr/>
        </p:nvCxnSpPr>
        <p:spPr>
          <a:xfrm>
            <a:off x="1191126" y="3910267"/>
            <a:ext cx="2586790" cy="0"/>
          </a:xfrm>
          <a:prstGeom prst="straightConnector1">
            <a:avLst/>
          </a:prstGeom>
          <a:noFill/>
          <a:ln cap="flat" cmpd="sng" w="22225">
            <a:solidFill>
              <a:srgbClr val="D9D9D9"/>
            </a:solidFill>
            <a:prstDash val="solid"/>
            <a:miter lim="800000"/>
            <a:headEnd len="sm" w="sm" type="none"/>
            <a:tailEnd len="sm" w="sm" type="none"/>
          </a:ln>
        </p:spPr>
      </p:cxnSp>
      <p:pic>
        <p:nvPicPr>
          <p:cNvPr id="118" name="Google Shape;118;p17"/>
          <p:cNvPicPr preferRelativeResize="0"/>
          <p:nvPr>
            <p:ph idx="1" type="body"/>
          </p:nvPr>
        </p:nvPicPr>
        <p:blipFill rotWithShape="1">
          <a:blip r:embed="rId3">
            <a:alphaModFix/>
          </a:blip>
          <a:srcRect b="0" l="0" r="0" t="0"/>
          <a:stretch/>
        </p:blipFill>
        <p:spPr>
          <a:xfrm>
            <a:off x="5153822" y="1262110"/>
            <a:ext cx="6553545" cy="43417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2" name="Shape 122"/>
        <p:cNvGrpSpPr/>
        <p:nvPr/>
      </p:nvGrpSpPr>
      <p:grpSpPr>
        <a:xfrm>
          <a:off x="0" y="0"/>
          <a:ext cx="0" cy="0"/>
          <a:chOff x="0" y="0"/>
          <a:chExt cx="0" cy="0"/>
        </a:xfrm>
      </p:grpSpPr>
      <p:sp>
        <p:nvSpPr>
          <p:cNvPr id="123" name="Google Shape;123;p18"/>
          <p:cNvSpPr/>
          <p:nvPr/>
        </p:nvSpPr>
        <p:spPr>
          <a:xfrm>
            <a:off x="484096" y="470925"/>
            <a:ext cx="4381009" cy="5892104"/>
          </a:xfrm>
          <a:custGeom>
            <a:rect b="b" l="l" r="r" t="t"/>
            <a:pathLst>
              <a:path extrusionOk="0" h="5892104" w="4381009">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4" name="Google Shape;124;p18"/>
          <p:cNvSpPr txBox="1"/>
          <p:nvPr>
            <p:ph type="title"/>
          </p:nvPr>
        </p:nvSpPr>
        <p:spPr>
          <a:xfrm>
            <a:off x="863029" y="1012004"/>
            <a:ext cx="3416158" cy="479540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Our Approach</a:t>
            </a:r>
            <a:endParaRPr/>
          </a:p>
        </p:txBody>
      </p:sp>
      <p:grpSp>
        <p:nvGrpSpPr>
          <p:cNvPr id="125" name="Google Shape;125;p18"/>
          <p:cNvGrpSpPr/>
          <p:nvPr/>
        </p:nvGrpSpPr>
        <p:grpSpPr>
          <a:xfrm>
            <a:off x="5194300" y="618056"/>
            <a:ext cx="6513603" cy="5591161"/>
            <a:chOff x="0" y="147132"/>
            <a:chExt cx="6513603" cy="5591161"/>
          </a:xfrm>
        </p:grpSpPr>
        <p:sp>
          <p:nvSpPr>
            <p:cNvPr id="126" name="Google Shape;126;p18"/>
            <p:cNvSpPr/>
            <p:nvPr/>
          </p:nvSpPr>
          <p:spPr>
            <a:xfrm>
              <a:off x="0" y="147132"/>
              <a:ext cx="6513603" cy="274950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nvSpPr>
          <p:spPr>
            <a:xfrm>
              <a:off x="134220" y="281352"/>
              <a:ext cx="6245163" cy="2481060"/>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We give an image as an input to our search engine and this gives relevant images as output. </a:t>
              </a:r>
              <a:endParaRPr/>
            </a:p>
          </p:txBody>
        </p:sp>
        <p:sp>
          <p:nvSpPr>
            <p:cNvPr id="128" name="Google Shape;128;p18"/>
            <p:cNvSpPr/>
            <p:nvPr/>
          </p:nvSpPr>
          <p:spPr>
            <a:xfrm>
              <a:off x="0" y="2988793"/>
              <a:ext cx="6513603" cy="2749500"/>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nvSpPr>
          <p:spPr>
            <a:xfrm>
              <a:off x="134220" y="3123013"/>
              <a:ext cx="6245163" cy="2481060"/>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Our Approach is based on converting the image into a feature vector and then use it to query on our database of feature vectors based on similarity measures.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3" name="Shape 133"/>
        <p:cNvGrpSpPr/>
        <p:nvPr/>
      </p:nvGrpSpPr>
      <p:grpSpPr>
        <a:xfrm>
          <a:off x="0" y="0"/>
          <a:ext cx="0" cy="0"/>
          <a:chOff x="0" y="0"/>
          <a:chExt cx="0" cy="0"/>
        </a:xfrm>
      </p:grpSpPr>
      <p:sp>
        <p:nvSpPr>
          <p:cNvPr id="134" name="Google Shape;134;p19"/>
          <p:cNvSpPr/>
          <p:nvPr/>
        </p:nvSpPr>
        <p:spPr>
          <a:xfrm>
            <a:off x="321564" y="320040"/>
            <a:ext cx="11548872" cy="6217920"/>
          </a:xfrm>
          <a:prstGeom prst="rect">
            <a:avLst/>
          </a:prstGeom>
          <a:solidFill>
            <a:schemeClr val="lt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9"/>
          <p:cNvSpPr txBox="1"/>
          <p:nvPr>
            <p:ph type="title"/>
          </p:nvPr>
        </p:nvSpPr>
        <p:spPr>
          <a:xfrm>
            <a:off x="838200" y="963877"/>
            <a:ext cx="3494362" cy="493024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How to get features?</a:t>
            </a:r>
            <a:br>
              <a:rPr lang="en-US">
                <a:solidFill>
                  <a:schemeClr val="accent1"/>
                </a:solidFill>
              </a:rPr>
            </a:br>
            <a:endParaRPr>
              <a:solidFill>
                <a:schemeClr val="accent1"/>
              </a:solidFill>
            </a:endParaRPr>
          </a:p>
        </p:txBody>
      </p:sp>
      <p:cxnSp>
        <p:nvCxnSpPr>
          <p:cNvPr id="136" name="Google Shape;136;p19"/>
          <p:cNvCxnSpPr/>
          <p:nvPr/>
        </p:nvCxnSpPr>
        <p:spPr>
          <a:xfrm>
            <a:off x="4654296" y="2057400"/>
            <a:ext cx="0" cy="2743200"/>
          </a:xfrm>
          <a:prstGeom prst="straightConnector1">
            <a:avLst/>
          </a:prstGeom>
          <a:noFill/>
          <a:ln cap="flat" cmpd="sng" w="19050">
            <a:solidFill>
              <a:srgbClr val="FEFEFE"/>
            </a:solidFill>
            <a:prstDash val="solid"/>
            <a:miter lim="800000"/>
            <a:headEnd len="sm" w="sm" type="none"/>
            <a:tailEnd len="sm" w="sm" type="none"/>
          </a:ln>
        </p:spPr>
      </p:cxnSp>
      <p:sp>
        <p:nvSpPr>
          <p:cNvPr id="137" name="Google Shape;137;p19"/>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400"/>
              <a:buChar char="•"/>
            </a:pPr>
            <a:r>
              <a:rPr lang="en-US" sz="2400"/>
              <a:t>Use image descriptors method is also called (white box algorithms)</a:t>
            </a:r>
            <a:endParaRPr/>
          </a:p>
          <a:p>
            <a:pPr indent="-228600" lvl="0" marL="228600" rtl="0" algn="l">
              <a:lnSpc>
                <a:spcPct val="90000"/>
              </a:lnSpc>
              <a:spcBef>
                <a:spcPts val="1000"/>
              </a:spcBef>
              <a:spcAft>
                <a:spcPts val="0"/>
              </a:spcAft>
              <a:buClr>
                <a:schemeClr val="lt1"/>
              </a:buClr>
              <a:buSzPts val="2400"/>
              <a:buChar char="•"/>
            </a:pPr>
            <a:r>
              <a:rPr lang="en-US" sz="2400"/>
              <a:t>Or use neural nets(black box algorithms)</a:t>
            </a:r>
            <a:endParaRPr/>
          </a:p>
          <a:p>
            <a:pPr indent="-228600" lvl="0" marL="228600" rtl="0" algn="l">
              <a:lnSpc>
                <a:spcPct val="90000"/>
              </a:lnSpc>
              <a:spcBef>
                <a:spcPts val="1000"/>
              </a:spcBef>
              <a:spcAft>
                <a:spcPts val="0"/>
              </a:spcAft>
              <a:buClr>
                <a:schemeClr val="lt1"/>
              </a:buClr>
              <a:buSzPts val="2400"/>
              <a:buChar char="•"/>
            </a:pPr>
            <a:r>
              <a:rPr lang="en-US" sz="2400"/>
              <a:t>We are using image descriptors </a:t>
            </a:r>
            <a:endParaRPr/>
          </a:p>
          <a:p>
            <a:pPr indent="0" lvl="0" marL="0" rtl="0" algn="l">
              <a:lnSpc>
                <a:spcPct val="90000"/>
              </a:lnSpc>
              <a:spcBef>
                <a:spcPts val="1000"/>
              </a:spcBef>
              <a:spcAft>
                <a:spcPts val="0"/>
              </a:spcAft>
              <a:buClr>
                <a:schemeClr val="lt1"/>
              </a:buClr>
              <a:buSzPts val="2400"/>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1" name="Shape 141"/>
        <p:cNvGrpSpPr/>
        <p:nvPr/>
      </p:nvGrpSpPr>
      <p:grpSpPr>
        <a:xfrm>
          <a:off x="0" y="0"/>
          <a:ext cx="0" cy="0"/>
          <a:chOff x="0" y="0"/>
          <a:chExt cx="0" cy="0"/>
        </a:xfrm>
      </p:grpSpPr>
      <p:sp>
        <p:nvSpPr>
          <p:cNvPr id="142" name="Google Shape;142;p20"/>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3" name="Google Shape;143;p20"/>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5400"/>
              <a:buFont typeface="Calibri"/>
              <a:buNone/>
            </a:pPr>
            <a:r>
              <a:rPr lang="en-US" sz="5400">
                <a:solidFill>
                  <a:srgbClr val="FFFFFF"/>
                </a:solidFill>
                <a:latin typeface="Calibri"/>
                <a:ea typeface="Calibri"/>
                <a:cs typeface="Calibri"/>
                <a:sym typeface="Calibri"/>
              </a:rPr>
              <a:t>What is a descriptor?</a:t>
            </a:r>
            <a:endParaRPr/>
          </a:p>
        </p:txBody>
      </p:sp>
      <p:cxnSp>
        <p:nvCxnSpPr>
          <p:cNvPr id="144" name="Google Shape;144;p20"/>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145" name="Google Shape;145;p20"/>
          <p:cNvPicPr preferRelativeResize="0"/>
          <p:nvPr>
            <p:ph idx="1" type="body"/>
          </p:nvPr>
        </p:nvPicPr>
        <p:blipFill rotWithShape="1">
          <a:blip r:embed="rId3">
            <a:alphaModFix/>
          </a:blip>
          <a:srcRect b="0" l="0" r="0" t="0"/>
          <a:stretch/>
        </p:blipFill>
        <p:spPr>
          <a:xfrm>
            <a:off x="320040" y="2985400"/>
            <a:ext cx="11496821" cy="30466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9" name="Shape 149"/>
        <p:cNvGrpSpPr/>
        <p:nvPr/>
      </p:nvGrpSpPr>
      <p:grpSpPr>
        <a:xfrm>
          <a:off x="0" y="0"/>
          <a:ext cx="0" cy="0"/>
          <a:chOff x="0" y="0"/>
          <a:chExt cx="0" cy="0"/>
        </a:xfrm>
      </p:grpSpPr>
      <p:sp>
        <p:nvSpPr>
          <p:cNvPr id="150" name="Google Shape;150;p21"/>
          <p:cNvSpPr/>
          <p:nvPr/>
        </p:nvSpPr>
        <p:spPr>
          <a:xfrm>
            <a:off x="336884" y="311449"/>
            <a:ext cx="4332307" cy="617955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21"/>
          <p:cNvSpPr txBox="1"/>
          <p:nvPr>
            <p:ph type="title"/>
          </p:nvPr>
        </p:nvSpPr>
        <p:spPr>
          <a:xfrm>
            <a:off x="742950" y="742951"/>
            <a:ext cx="3476625" cy="496252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800"/>
              <a:buFont typeface="Calibri"/>
              <a:buNone/>
            </a:pPr>
            <a:r>
              <a:rPr lang="en-US" sz="4800">
                <a:solidFill>
                  <a:srgbClr val="FFFFFF"/>
                </a:solidFill>
                <a:latin typeface="Calibri"/>
                <a:ea typeface="Calibri"/>
                <a:cs typeface="Calibri"/>
                <a:sym typeface="Calibri"/>
              </a:rPr>
              <a:t>Our Approach </a:t>
            </a:r>
            <a:endParaRPr/>
          </a:p>
        </p:txBody>
      </p:sp>
      <p:pic>
        <p:nvPicPr>
          <p:cNvPr id="152" name="Google Shape;152;p21"/>
          <p:cNvPicPr preferRelativeResize="0"/>
          <p:nvPr>
            <p:ph idx="1" type="body"/>
          </p:nvPr>
        </p:nvPicPr>
        <p:blipFill rotWithShape="1">
          <a:blip r:embed="rId3">
            <a:alphaModFix/>
          </a:blip>
          <a:srcRect b="0" l="0" r="0" t="0"/>
          <a:stretch/>
        </p:blipFill>
        <p:spPr>
          <a:xfrm>
            <a:off x="7041256" y="492573"/>
            <a:ext cx="2778676" cy="58807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6" name="Shape 156"/>
        <p:cNvGrpSpPr/>
        <p:nvPr/>
      </p:nvGrpSpPr>
      <p:grpSpPr>
        <a:xfrm>
          <a:off x="0" y="0"/>
          <a:ext cx="0" cy="0"/>
          <a:chOff x="0" y="0"/>
          <a:chExt cx="0" cy="0"/>
        </a:xfrm>
      </p:grpSpPr>
      <p:sp>
        <p:nvSpPr>
          <p:cNvPr id="157" name="Google Shape;157;p22"/>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 name="Google Shape;158;p22"/>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5400"/>
              <a:buFont typeface="Calibri"/>
              <a:buNone/>
            </a:pPr>
            <a:r>
              <a:rPr lang="en-US" sz="5400">
                <a:solidFill>
                  <a:srgbClr val="FFFFFF"/>
                </a:solidFill>
                <a:latin typeface="Calibri"/>
                <a:ea typeface="Calibri"/>
                <a:cs typeface="Calibri"/>
                <a:sym typeface="Calibri"/>
              </a:rPr>
              <a:t>Comparison of Similarity</a:t>
            </a:r>
            <a:endParaRPr/>
          </a:p>
        </p:txBody>
      </p:sp>
      <p:cxnSp>
        <p:nvCxnSpPr>
          <p:cNvPr id="159" name="Google Shape;159;p22"/>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160" name="Google Shape;160;p22"/>
          <p:cNvPicPr preferRelativeResize="0"/>
          <p:nvPr>
            <p:ph idx="1" type="body"/>
          </p:nvPr>
        </p:nvPicPr>
        <p:blipFill rotWithShape="1">
          <a:blip r:embed="rId3">
            <a:alphaModFix/>
          </a:blip>
          <a:srcRect b="0" l="0" r="0" t="0"/>
          <a:stretch/>
        </p:blipFill>
        <p:spPr>
          <a:xfrm>
            <a:off x="398042" y="2509911"/>
            <a:ext cx="11340816" cy="39976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4" name="Shape 164"/>
        <p:cNvGrpSpPr/>
        <p:nvPr/>
      </p:nvGrpSpPr>
      <p:grpSpPr>
        <a:xfrm>
          <a:off x="0" y="0"/>
          <a:ext cx="0" cy="0"/>
          <a:chOff x="0" y="0"/>
          <a:chExt cx="0" cy="0"/>
        </a:xfrm>
      </p:grpSpPr>
      <p:sp>
        <p:nvSpPr>
          <p:cNvPr id="165" name="Google Shape;165;p23"/>
          <p:cNvSpPr txBox="1"/>
          <p:nvPr>
            <p:ph type="title"/>
          </p:nvPr>
        </p:nvSpPr>
        <p:spPr>
          <a:xfrm>
            <a:off x="648929" y="629266"/>
            <a:ext cx="3505495" cy="162232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lang="en-US"/>
              <a:t>HSV descriptor </a:t>
            </a:r>
            <a:endParaRPr/>
          </a:p>
        </p:txBody>
      </p:sp>
      <p:sp>
        <p:nvSpPr>
          <p:cNvPr id="166" name="Google Shape;166;p23"/>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000"/>
              <a:buChar char="•"/>
            </a:pPr>
            <a:r>
              <a:rPr lang="en-US" sz="2000"/>
              <a:t>HSV descriptor is a 3D color descriptor which is conceptually a 3D histogram in the HSV color space (Hue, Saturation and Value). </a:t>
            </a:r>
            <a:endParaRPr/>
          </a:p>
          <a:p>
            <a:pPr indent="-228600" lvl="0" marL="228600" rtl="0" algn="l">
              <a:lnSpc>
                <a:spcPct val="90000"/>
              </a:lnSpc>
              <a:spcBef>
                <a:spcPts val="1000"/>
              </a:spcBef>
              <a:spcAft>
                <a:spcPts val="0"/>
              </a:spcAft>
              <a:buClr>
                <a:schemeClr val="lt1"/>
              </a:buClr>
              <a:buSzPts val="2000"/>
              <a:buChar char="•"/>
            </a:pPr>
            <a:r>
              <a:rPr lang="en-US" sz="2000"/>
              <a:t>Hue is the color part of the model, represented as a number from 0 to 360 degrees:</a:t>
            </a:r>
            <a:endParaRPr/>
          </a:p>
          <a:p>
            <a:pPr indent="-228600" lvl="0" marL="228600" rtl="0" algn="l">
              <a:lnSpc>
                <a:spcPct val="90000"/>
              </a:lnSpc>
              <a:spcBef>
                <a:spcPts val="1000"/>
              </a:spcBef>
              <a:spcAft>
                <a:spcPts val="0"/>
              </a:spcAft>
              <a:buClr>
                <a:schemeClr val="lt1"/>
              </a:buClr>
              <a:buSzPts val="2000"/>
              <a:buChar char="•"/>
            </a:pPr>
            <a:r>
              <a:rPr lang="en-US" sz="2000"/>
              <a:t>We convert our image from RGB to HSV</a:t>
            </a:r>
            <a:endParaRPr/>
          </a:p>
          <a:p>
            <a:pPr indent="-101600" lvl="0" marL="228600" rtl="0" algn="l">
              <a:lnSpc>
                <a:spcPct val="90000"/>
              </a:lnSpc>
              <a:spcBef>
                <a:spcPts val="1000"/>
              </a:spcBef>
              <a:spcAft>
                <a:spcPts val="0"/>
              </a:spcAft>
              <a:buClr>
                <a:schemeClr val="lt1"/>
              </a:buClr>
              <a:buSzPts val="2000"/>
              <a:buNone/>
            </a:pPr>
            <a:r>
              <a:t/>
            </a:r>
            <a:endParaRPr sz="2000"/>
          </a:p>
          <a:p>
            <a:pPr indent="-101600" lvl="0" marL="228600" rtl="0" algn="l">
              <a:lnSpc>
                <a:spcPct val="90000"/>
              </a:lnSpc>
              <a:spcBef>
                <a:spcPts val="1000"/>
              </a:spcBef>
              <a:spcAft>
                <a:spcPts val="0"/>
              </a:spcAft>
              <a:buClr>
                <a:schemeClr val="lt1"/>
              </a:buClr>
              <a:buSzPts val="2000"/>
              <a:buNone/>
            </a:pPr>
            <a:r>
              <a:t/>
            </a:r>
            <a:endParaRPr sz="2000"/>
          </a:p>
          <a:p>
            <a:pPr indent="-101600" lvl="0" marL="228600" rtl="0" algn="l">
              <a:lnSpc>
                <a:spcPct val="90000"/>
              </a:lnSpc>
              <a:spcBef>
                <a:spcPts val="1000"/>
              </a:spcBef>
              <a:spcAft>
                <a:spcPts val="0"/>
              </a:spcAft>
              <a:buClr>
                <a:schemeClr val="lt1"/>
              </a:buClr>
              <a:buSzPts val="2000"/>
              <a:buNone/>
            </a:pPr>
            <a:r>
              <a:t/>
            </a:r>
            <a:endParaRPr sz="2000"/>
          </a:p>
        </p:txBody>
      </p:sp>
      <p:sp>
        <p:nvSpPr>
          <p:cNvPr id="167" name="Google Shape;167;p23"/>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23"/>
          <p:cNvSpPr/>
          <p:nvPr/>
        </p:nvSpPr>
        <p:spPr>
          <a:xfrm>
            <a:off x="5123688" y="484632"/>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aphicFrame>
        <p:nvGraphicFramePr>
          <p:cNvPr id="169" name="Google Shape;169;p23"/>
          <p:cNvGraphicFramePr/>
          <p:nvPr/>
        </p:nvGraphicFramePr>
        <p:xfrm>
          <a:off x="5608319" y="1346014"/>
          <a:ext cx="3000000" cy="3000000"/>
        </p:xfrm>
        <a:graphic>
          <a:graphicData uri="http://schemas.openxmlformats.org/drawingml/2006/table">
            <a:tbl>
              <a:tblPr bandRow="1" firstCol="1" firstRow="1">
                <a:noFill/>
                <a:tableStyleId>{5E481590-EA60-413E-908E-E2F524EC5A63}</a:tableStyleId>
              </a:tblPr>
              <a:tblGrid>
                <a:gridCol w="2850650"/>
                <a:gridCol w="2764175"/>
              </a:tblGrid>
              <a:tr h="573250">
                <a:tc>
                  <a:txBody>
                    <a:bodyPr>
                      <a:noAutofit/>
                    </a:bodyPr>
                    <a:lstStyle/>
                    <a:p>
                      <a:pPr indent="0" lvl="0" marL="0" marR="0" rtl="0" algn="ctr">
                        <a:spcBef>
                          <a:spcPts val="0"/>
                        </a:spcBef>
                        <a:spcAft>
                          <a:spcPts val="0"/>
                        </a:spcAft>
                        <a:buNone/>
                      </a:pPr>
                      <a:r>
                        <a:rPr lang="en-US" sz="3200" u="none" cap="none" strike="noStrike"/>
                        <a:t>Color</a:t>
                      </a:r>
                      <a:endParaRPr sz="2800" u="none" cap="none" strike="noStrike">
                        <a:latin typeface="Times New Roman"/>
                        <a:ea typeface="Times New Roman"/>
                        <a:cs typeface="Times New Roman"/>
                        <a:sym typeface="Times New Roman"/>
                      </a:endParaRPr>
                    </a:p>
                  </a:txBody>
                  <a:tcPr marT="0" marB="0" marR="0" marL="0"/>
                </a:tc>
                <a:tc>
                  <a:txBody>
                    <a:bodyPr>
                      <a:noAutofit/>
                    </a:bodyPr>
                    <a:lstStyle/>
                    <a:p>
                      <a:pPr indent="0" lvl="0" marL="0" marR="0" rtl="0" algn="l">
                        <a:spcBef>
                          <a:spcPts val="0"/>
                        </a:spcBef>
                        <a:spcAft>
                          <a:spcPts val="0"/>
                        </a:spcAft>
                        <a:buNone/>
                      </a:pPr>
                      <a:r>
                        <a:rPr lang="en-US" sz="3200" u="none" cap="none" strike="noStrike"/>
                        <a:t>Angle</a:t>
                      </a:r>
                      <a:endParaRPr sz="2800" u="none" cap="none" strike="noStrike">
                        <a:latin typeface="Times New Roman"/>
                        <a:ea typeface="Times New Roman"/>
                        <a:cs typeface="Times New Roman"/>
                        <a:sym typeface="Times New Roman"/>
                      </a:endParaRPr>
                    </a:p>
                  </a:txBody>
                  <a:tcPr marT="0" marB="0" marR="0" marL="0"/>
                </a:tc>
              </a:tr>
              <a:tr h="573250">
                <a:tc>
                  <a:txBody>
                    <a:bodyPr>
                      <a:noAutofit/>
                    </a:bodyPr>
                    <a:lstStyle/>
                    <a:p>
                      <a:pPr indent="0" lvl="0" marL="0" marR="0" rtl="0" algn="ctr">
                        <a:spcBef>
                          <a:spcPts val="0"/>
                        </a:spcBef>
                        <a:spcAft>
                          <a:spcPts val="0"/>
                        </a:spcAft>
                        <a:buNone/>
                      </a:pPr>
                      <a:r>
                        <a:rPr lang="en-US" sz="3200" u="none" cap="none" strike="noStrike"/>
                        <a:t>Red</a:t>
                      </a:r>
                      <a:endParaRPr sz="2800" u="none" cap="none" strike="noStrike">
                        <a:latin typeface="Times New Roman"/>
                        <a:ea typeface="Times New Roman"/>
                        <a:cs typeface="Times New Roman"/>
                        <a:sym typeface="Times New Roman"/>
                      </a:endParaRPr>
                    </a:p>
                  </a:txBody>
                  <a:tcPr marT="0" marB="0" marR="0" marL="0"/>
                </a:tc>
                <a:tc>
                  <a:txBody>
                    <a:bodyPr>
                      <a:noAutofit/>
                    </a:bodyPr>
                    <a:lstStyle/>
                    <a:p>
                      <a:pPr indent="0" lvl="0" marL="0" marR="0" rtl="0" algn="l">
                        <a:spcBef>
                          <a:spcPts val="0"/>
                        </a:spcBef>
                        <a:spcAft>
                          <a:spcPts val="0"/>
                        </a:spcAft>
                        <a:buNone/>
                      </a:pPr>
                      <a:r>
                        <a:rPr lang="en-US" sz="3200" u="none" cap="none" strike="noStrike"/>
                        <a:t>0–60</a:t>
                      </a:r>
                      <a:endParaRPr sz="2800" u="none" cap="none" strike="noStrike">
                        <a:latin typeface="Times New Roman"/>
                        <a:ea typeface="Times New Roman"/>
                        <a:cs typeface="Times New Roman"/>
                        <a:sym typeface="Times New Roman"/>
                      </a:endParaRPr>
                    </a:p>
                  </a:txBody>
                  <a:tcPr marT="0" marB="0" marR="0" marL="0"/>
                </a:tc>
              </a:tr>
              <a:tr h="573250">
                <a:tc>
                  <a:txBody>
                    <a:bodyPr>
                      <a:noAutofit/>
                    </a:bodyPr>
                    <a:lstStyle/>
                    <a:p>
                      <a:pPr indent="0" lvl="0" marL="0" marR="0" rtl="0" algn="ctr">
                        <a:spcBef>
                          <a:spcPts val="0"/>
                        </a:spcBef>
                        <a:spcAft>
                          <a:spcPts val="0"/>
                        </a:spcAft>
                        <a:buNone/>
                      </a:pPr>
                      <a:r>
                        <a:rPr lang="en-US" sz="3200" u="none" cap="none" strike="noStrike"/>
                        <a:t>Yellow</a:t>
                      </a:r>
                      <a:endParaRPr sz="2800" u="none" cap="none" strike="noStrike">
                        <a:latin typeface="Times New Roman"/>
                        <a:ea typeface="Times New Roman"/>
                        <a:cs typeface="Times New Roman"/>
                        <a:sym typeface="Times New Roman"/>
                      </a:endParaRPr>
                    </a:p>
                  </a:txBody>
                  <a:tcPr marT="0" marB="0" marR="0" marL="0"/>
                </a:tc>
                <a:tc>
                  <a:txBody>
                    <a:bodyPr>
                      <a:noAutofit/>
                    </a:bodyPr>
                    <a:lstStyle/>
                    <a:p>
                      <a:pPr indent="0" lvl="0" marL="0" marR="0" rtl="0" algn="l">
                        <a:spcBef>
                          <a:spcPts val="0"/>
                        </a:spcBef>
                        <a:spcAft>
                          <a:spcPts val="0"/>
                        </a:spcAft>
                        <a:buNone/>
                      </a:pPr>
                      <a:r>
                        <a:rPr lang="en-US" sz="3200" u="none" cap="none" strike="noStrike"/>
                        <a:t>60-–20</a:t>
                      </a:r>
                      <a:endParaRPr sz="2800" u="none" cap="none" strike="noStrike">
                        <a:latin typeface="Times New Roman"/>
                        <a:ea typeface="Times New Roman"/>
                        <a:cs typeface="Times New Roman"/>
                        <a:sym typeface="Times New Roman"/>
                      </a:endParaRPr>
                    </a:p>
                  </a:txBody>
                  <a:tcPr marT="0" marB="0" marR="0" marL="0"/>
                </a:tc>
              </a:tr>
              <a:tr h="573250">
                <a:tc>
                  <a:txBody>
                    <a:bodyPr>
                      <a:noAutofit/>
                    </a:bodyPr>
                    <a:lstStyle/>
                    <a:p>
                      <a:pPr indent="0" lvl="0" marL="0" marR="0" rtl="0" algn="ctr">
                        <a:spcBef>
                          <a:spcPts val="0"/>
                        </a:spcBef>
                        <a:spcAft>
                          <a:spcPts val="0"/>
                        </a:spcAft>
                        <a:buNone/>
                      </a:pPr>
                      <a:r>
                        <a:rPr lang="en-US" sz="3200" u="none" cap="none" strike="noStrike"/>
                        <a:t>Green</a:t>
                      </a:r>
                      <a:endParaRPr sz="2800" u="none" cap="none" strike="noStrike">
                        <a:latin typeface="Times New Roman"/>
                        <a:ea typeface="Times New Roman"/>
                        <a:cs typeface="Times New Roman"/>
                        <a:sym typeface="Times New Roman"/>
                      </a:endParaRPr>
                    </a:p>
                  </a:txBody>
                  <a:tcPr marT="0" marB="0" marR="0" marL="0"/>
                </a:tc>
                <a:tc>
                  <a:txBody>
                    <a:bodyPr>
                      <a:noAutofit/>
                    </a:bodyPr>
                    <a:lstStyle/>
                    <a:p>
                      <a:pPr indent="0" lvl="0" marL="0" marR="0" rtl="0" algn="l">
                        <a:spcBef>
                          <a:spcPts val="0"/>
                        </a:spcBef>
                        <a:spcAft>
                          <a:spcPts val="0"/>
                        </a:spcAft>
                        <a:buNone/>
                      </a:pPr>
                      <a:r>
                        <a:rPr lang="en-US" sz="3200" u="none" cap="none" strike="noStrike"/>
                        <a:t>120–180</a:t>
                      </a:r>
                      <a:endParaRPr sz="2800" u="none" cap="none" strike="noStrike">
                        <a:latin typeface="Times New Roman"/>
                        <a:ea typeface="Times New Roman"/>
                        <a:cs typeface="Times New Roman"/>
                        <a:sym typeface="Times New Roman"/>
                      </a:endParaRPr>
                    </a:p>
                  </a:txBody>
                  <a:tcPr marT="0" marB="0" marR="0" marL="0"/>
                </a:tc>
              </a:tr>
              <a:tr h="573250">
                <a:tc>
                  <a:txBody>
                    <a:bodyPr>
                      <a:noAutofit/>
                    </a:bodyPr>
                    <a:lstStyle/>
                    <a:p>
                      <a:pPr indent="0" lvl="0" marL="0" marR="0" rtl="0" algn="ctr">
                        <a:spcBef>
                          <a:spcPts val="0"/>
                        </a:spcBef>
                        <a:spcAft>
                          <a:spcPts val="0"/>
                        </a:spcAft>
                        <a:buNone/>
                      </a:pPr>
                      <a:r>
                        <a:rPr lang="en-US" sz="3200" u="none" cap="none" strike="noStrike"/>
                        <a:t>Cyan</a:t>
                      </a:r>
                      <a:endParaRPr sz="2800" u="none" cap="none" strike="noStrike">
                        <a:latin typeface="Times New Roman"/>
                        <a:ea typeface="Times New Roman"/>
                        <a:cs typeface="Times New Roman"/>
                        <a:sym typeface="Times New Roman"/>
                      </a:endParaRPr>
                    </a:p>
                  </a:txBody>
                  <a:tcPr marT="0" marB="0" marR="0" marL="0"/>
                </a:tc>
                <a:tc>
                  <a:txBody>
                    <a:bodyPr>
                      <a:noAutofit/>
                    </a:bodyPr>
                    <a:lstStyle/>
                    <a:p>
                      <a:pPr indent="0" lvl="0" marL="0" marR="0" rtl="0" algn="l">
                        <a:spcBef>
                          <a:spcPts val="0"/>
                        </a:spcBef>
                        <a:spcAft>
                          <a:spcPts val="0"/>
                        </a:spcAft>
                        <a:buNone/>
                      </a:pPr>
                      <a:r>
                        <a:rPr lang="en-US" sz="3200" u="none" cap="none" strike="noStrike"/>
                        <a:t>180–240</a:t>
                      </a:r>
                      <a:endParaRPr sz="2800" u="none" cap="none" strike="noStrike">
                        <a:latin typeface="Times New Roman"/>
                        <a:ea typeface="Times New Roman"/>
                        <a:cs typeface="Times New Roman"/>
                        <a:sym typeface="Times New Roman"/>
                      </a:endParaRPr>
                    </a:p>
                  </a:txBody>
                  <a:tcPr marT="0" marB="0" marR="0" marL="0"/>
                </a:tc>
              </a:tr>
              <a:tr h="573250">
                <a:tc>
                  <a:txBody>
                    <a:bodyPr>
                      <a:noAutofit/>
                    </a:bodyPr>
                    <a:lstStyle/>
                    <a:p>
                      <a:pPr indent="0" lvl="0" marL="0" marR="0" rtl="0" algn="ctr">
                        <a:spcBef>
                          <a:spcPts val="0"/>
                        </a:spcBef>
                        <a:spcAft>
                          <a:spcPts val="0"/>
                        </a:spcAft>
                        <a:buNone/>
                      </a:pPr>
                      <a:r>
                        <a:rPr lang="en-US" sz="3200" u="none" cap="none" strike="noStrike"/>
                        <a:t>Blue</a:t>
                      </a:r>
                      <a:endParaRPr sz="2800" u="none" cap="none" strike="noStrike">
                        <a:latin typeface="Times New Roman"/>
                        <a:ea typeface="Times New Roman"/>
                        <a:cs typeface="Times New Roman"/>
                        <a:sym typeface="Times New Roman"/>
                      </a:endParaRPr>
                    </a:p>
                  </a:txBody>
                  <a:tcPr marT="0" marB="0" marR="0" marL="0"/>
                </a:tc>
                <a:tc>
                  <a:txBody>
                    <a:bodyPr>
                      <a:noAutofit/>
                    </a:bodyPr>
                    <a:lstStyle/>
                    <a:p>
                      <a:pPr indent="0" lvl="0" marL="0" marR="0" rtl="0" algn="l">
                        <a:spcBef>
                          <a:spcPts val="0"/>
                        </a:spcBef>
                        <a:spcAft>
                          <a:spcPts val="0"/>
                        </a:spcAft>
                        <a:buNone/>
                      </a:pPr>
                      <a:r>
                        <a:rPr lang="en-US" sz="3200" u="none" cap="none" strike="noStrike"/>
                        <a:t>240–300</a:t>
                      </a:r>
                      <a:endParaRPr sz="2800" u="none" cap="none" strike="noStrike">
                        <a:latin typeface="Times New Roman"/>
                        <a:ea typeface="Times New Roman"/>
                        <a:cs typeface="Times New Roman"/>
                        <a:sym typeface="Times New Roman"/>
                      </a:endParaRPr>
                    </a:p>
                  </a:txBody>
                  <a:tcPr marT="0" marB="0" marR="0" marL="0"/>
                </a:tc>
              </a:tr>
              <a:tr h="573250">
                <a:tc>
                  <a:txBody>
                    <a:bodyPr>
                      <a:noAutofit/>
                    </a:bodyPr>
                    <a:lstStyle/>
                    <a:p>
                      <a:pPr indent="0" lvl="0" marL="0" marR="0" rtl="0" algn="ctr">
                        <a:spcBef>
                          <a:spcPts val="0"/>
                        </a:spcBef>
                        <a:spcAft>
                          <a:spcPts val="0"/>
                        </a:spcAft>
                        <a:buNone/>
                      </a:pPr>
                      <a:r>
                        <a:rPr lang="en-US" sz="3200" u="none" cap="none" strike="noStrike"/>
                        <a:t>Magenta</a:t>
                      </a:r>
                      <a:endParaRPr sz="2800" u="none" cap="none" strike="noStrike">
                        <a:latin typeface="Times New Roman"/>
                        <a:ea typeface="Times New Roman"/>
                        <a:cs typeface="Times New Roman"/>
                        <a:sym typeface="Times New Roman"/>
                      </a:endParaRPr>
                    </a:p>
                  </a:txBody>
                  <a:tcPr marT="0" marB="0" marR="0" marL="0"/>
                </a:tc>
                <a:tc>
                  <a:txBody>
                    <a:bodyPr>
                      <a:noAutofit/>
                    </a:bodyPr>
                    <a:lstStyle/>
                    <a:p>
                      <a:pPr indent="0" lvl="0" marL="0" marR="0" rtl="0" algn="l">
                        <a:spcBef>
                          <a:spcPts val="0"/>
                        </a:spcBef>
                        <a:spcAft>
                          <a:spcPts val="0"/>
                        </a:spcAft>
                        <a:buNone/>
                      </a:pPr>
                      <a:r>
                        <a:rPr lang="en-US" sz="3200" u="none" cap="none" strike="noStrike"/>
                        <a:t>300–360</a:t>
                      </a:r>
                      <a:endParaRPr sz="2800" u="none" cap="none" strike="noStrike">
                        <a:latin typeface="Times New Roman"/>
                        <a:ea typeface="Times New Roman"/>
                        <a:cs typeface="Times New Roman"/>
                        <a:sym typeface="Times New Roman"/>
                      </a:endParaRPr>
                    </a:p>
                  </a:txBody>
                  <a:tcPr marT="0" marB="0" marR="0" marL="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